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sldIdLst>
    <p:sldId id="293" r:id="rId2"/>
    <p:sldId id="325" r:id="rId3"/>
    <p:sldId id="318" r:id="rId4"/>
    <p:sldId id="311" r:id="rId5"/>
    <p:sldId id="272" r:id="rId6"/>
    <p:sldId id="258" r:id="rId7"/>
    <p:sldId id="315" r:id="rId8"/>
    <p:sldId id="340" r:id="rId9"/>
    <p:sldId id="316" r:id="rId10"/>
    <p:sldId id="313" r:id="rId11"/>
    <p:sldId id="314" r:id="rId12"/>
    <p:sldId id="308" r:id="rId13"/>
    <p:sldId id="317" r:id="rId14"/>
    <p:sldId id="319" r:id="rId15"/>
    <p:sldId id="322" r:id="rId16"/>
    <p:sldId id="323" r:id="rId17"/>
    <p:sldId id="320" r:id="rId18"/>
    <p:sldId id="324" r:id="rId19"/>
    <p:sldId id="326" r:id="rId20"/>
    <p:sldId id="328" r:id="rId21"/>
    <p:sldId id="327" r:id="rId22"/>
    <p:sldId id="329" r:id="rId23"/>
    <p:sldId id="332" r:id="rId24"/>
    <p:sldId id="330" r:id="rId25"/>
    <p:sldId id="271" r:id="rId26"/>
    <p:sldId id="331" r:id="rId27"/>
    <p:sldId id="333" r:id="rId28"/>
    <p:sldId id="334" r:id="rId29"/>
    <p:sldId id="321" r:id="rId30"/>
    <p:sldId id="261" r:id="rId31"/>
    <p:sldId id="262" r:id="rId32"/>
    <p:sldId id="263" r:id="rId33"/>
    <p:sldId id="310" r:id="rId34"/>
    <p:sldId id="270" r:id="rId35"/>
    <p:sldId id="266" r:id="rId36"/>
    <p:sldId id="268" r:id="rId37"/>
    <p:sldId id="335" r:id="rId38"/>
    <p:sldId id="284" r:id="rId39"/>
    <p:sldId id="336" r:id="rId40"/>
    <p:sldId id="337" r:id="rId41"/>
    <p:sldId id="30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64" autoAdjust="0"/>
  </p:normalViewPr>
  <p:slideViewPr>
    <p:cSldViewPr>
      <p:cViewPr>
        <p:scale>
          <a:sx n="80" d="100"/>
          <a:sy n="80" d="100"/>
        </p:scale>
        <p:origin x="-21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CE31B5-5FA4-4163-AAC2-4CC4CB396534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709579D-FFC2-4DA1-8A3D-89A0FAA05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660E-E244-44ED-8865-2594A2ADA28E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688C4-255F-46D3-A6BF-C8203BB64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7C1C-C6FF-4AF8-954C-9E221ED34D8B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A47A-5439-4A1D-A14F-E8CB5B220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82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199F-3721-49DB-9A63-2183353F69D2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8EB4B-13A3-4B37-895D-69435502E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26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C4507B-1995-454B-92F6-348B9D91DFF6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1A57AB-093A-4A4A-8FC8-E29DF793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71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A0D10F-2103-4AE9-B7E7-C8CFA338D9B1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9B3AC-CB1F-4D5E-B064-EAE0E4E35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80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C6E648-2113-4BEA-AC9D-DC4B431F5E3E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98A999-9C2B-4133-A1DB-D8973A58A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D9EDDE-9834-4B0C-8F79-D1319634E60E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C3A3A0-F526-4F18-A018-8C82341E4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09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43C8-7BCC-4CDB-9D16-809B675C44CC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10BC-D109-4AE5-AA1E-E79E49942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9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39BAE-7C3F-4CB9-9FC1-68DB269DB3B4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BA06D8-2028-4E8C-84DF-0E0A46D4B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18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01DE4BF-C6FB-4978-B6C6-93C7DD1C43D2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5AEA0D2-70D9-47CA-B467-2AD574BFF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98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9DE119C-30B4-4E0C-B407-2DAB6EC28F8A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5905F0-03B3-4323-9C6A-9C5457569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1" r:id="rId2"/>
    <p:sldLayoutId id="2147484126" r:id="rId3"/>
    <p:sldLayoutId id="2147484127" r:id="rId4"/>
    <p:sldLayoutId id="2147484128" r:id="rId5"/>
    <p:sldLayoutId id="2147484129" r:id="rId6"/>
    <p:sldLayoutId id="2147484122" r:id="rId7"/>
    <p:sldLayoutId id="2147484130" r:id="rId8"/>
    <p:sldLayoutId id="2147484131" r:id="rId9"/>
    <p:sldLayoutId id="2147484123" r:id="rId10"/>
    <p:sldLayoutId id="21474841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568952" cy="14401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0070C0"/>
                </a:solidFill>
                <a:effectLst/>
              </a:rPr>
              <a:t>Введение </a:t>
            </a:r>
            <a:r>
              <a:rPr lang="en-US" sz="4000" dirty="0" smtClean="0">
                <a:solidFill>
                  <a:srgbClr val="0070C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0070C0"/>
                </a:solidFill>
                <a:effectLst/>
              </a:rPr>
            </a:br>
            <a:r>
              <a:rPr lang="ru-RU" sz="4000" dirty="0" smtClean="0">
                <a:solidFill>
                  <a:srgbClr val="0070C0"/>
                </a:solidFill>
                <a:effectLst/>
              </a:rPr>
              <a:t>в </a:t>
            </a:r>
            <a:r>
              <a:rPr lang="ru-RU" sz="4000" dirty="0">
                <a:solidFill>
                  <a:srgbClr val="0070C0"/>
                </a:solidFill>
                <a:effectLst/>
              </a:rPr>
              <a:t>корпусную 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лингвистику</a:t>
            </a:r>
            <a:endParaRPr lang="ru-RU" sz="4000" dirty="0">
              <a:solidFill>
                <a:srgbClr val="0070C0"/>
              </a:solidFill>
              <a:effectLst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773238"/>
            <a:ext cx="8642350" cy="3311525"/>
          </a:xfrm>
        </p:spPr>
        <p:txBody>
          <a:bodyPr/>
          <a:lstStyle/>
          <a:p>
            <a:pPr marR="0" algn="ctr">
              <a:lnSpc>
                <a:spcPct val="110000"/>
              </a:lnSpc>
              <a:spcBef>
                <a:spcPct val="0"/>
              </a:spcBef>
            </a:pPr>
            <a:r>
              <a:rPr lang="ru-RU" sz="2800" smtClean="0"/>
              <a:t>1 Предмет корпусной лингвистики. Сопоставление корпусной и традиционной лингвистики</a:t>
            </a:r>
            <a:endParaRPr lang="en-US" sz="2800" smtClean="0"/>
          </a:p>
          <a:p>
            <a:pPr marR="0" algn="ctr">
              <a:lnSpc>
                <a:spcPct val="110000"/>
              </a:lnSpc>
              <a:spcBef>
                <a:spcPct val="0"/>
              </a:spcBef>
            </a:pPr>
            <a:endParaRPr lang="ru-RU" sz="2800" smtClean="0"/>
          </a:p>
          <a:p>
            <a:pPr marR="0" algn="ctr">
              <a:lnSpc>
                <a:spcPct val="110000"/>
              </a:lnSpc>
              <a:spcBef>
                <a:spcPct val="0"/>
              </a:spcBef>
            </a:pPr>
            <a:r>
              <a:rPr lang="ru-RU" sz="2800" smtClean="0"/>
              <a:t>2 История создания лингвистических корпусов</a:t>
            </a:r>
            <a:endParaRPr lang="en-US" sz="2800" smtClean="0"/>
          </a:p>
          <a:p>
            <a:pPr marR="0" algn="ctr">
              <a:lnSpc>
                <a:spcPct val="110000"/>
              </a:lnSpc>
              <a:spcBef>
                <a:spcPct val="0"/>
              </a:spcBef>
            </a:pPr>
            <a:endParaRPr lang="en-US" sz="2800" smtClean="0"/>
          </a:p>
          <a:p>
            <a:pPr marR="0" algn="ctr">
              <a:lnSpc>
                <a:spcPct val="110000"/>
              </a:lnSpc>
              <a:spcBef>
                <a:spcPct val="0"/>
              </a:spcBef>
            </a:pPr>
            <a:r>
              <a:rPr lang="ru-RU" sz="2800" smtClean="0"/>
              <a:t>3 Типология корпусов</a:t>
            </a:r>
            <a:endParaRPr lang="ru-RU" sz="2800" b="1" smtClean="0"/>
          </a:p>
          <a:p>
            <a:pPr marR="0" algn="ctr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1124744"/>
            <a:ext cx="8136905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dirty="0">
                <a:latin typeface="+mn-lt"/>
              </a:rPr>
              <a:t>В понятие </a:t>
            </a:r>
            <a:r>
              <a:rPr lang="ru-RU" sz="2800" b="1" i="1" dirty="0">
                <a:solidFill>
                  <a:srgbClr val="0070C0"/>
                </a:solidFill>
                <a:latin typeface="+mn-lt"/>
              </a:rPr>
              <a:t>корпус текстов </a:t>
            </a:r>
            <a:r>
              <a:rPr lang="ru-RU" sz="2800" dirty="0">
                <a:latin typeface="+mn-lt"/>
              </a:rPr>
              <a:t>входит также 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корпусный менеджер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(корпус-менеджер) − специализированная </a:t>
            </a:r>
            <a:r>
              <a:rPr lang="ru-RU" sz="2800" dirty="0">
                <a:latin typeface="+mn-lt"/>
              </a:rPr>
              <a:t>поисковая система, включающая программные средства для поиска данных в корпусе, получения статистической информации и предоставления результатов пользователю в удобной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33408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628507"/>
            <a:ext cx="8064896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800" dirty="0">
                <a:latin typeface="+mn-lt"/>
              </a:rPr>
              <a:t>Поиск в корпусе позволяет построить 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конкорданс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− </a:t>
            </a:r>
            <a:r>
              <a:rPr lang="ru-RU" sz="2800" dirty="0">
                <a:latin typeface="+mn-lt"/>
              </a:rPr>
              <a:t>список всех фиксаций искомой языковой единицы в контекстах со ссылками на источник. </a:t>
            </a:r>
          </a:p>
        </p:txBody>
      </p:sp>
    </p:spTree>
    <p:extLst>
      <p:ext uri="{BB962C8B-B14F-4D97-AF65-F5344CB8AC3E}">
        <p14:creationId xmlns:p14="http://schemas.microsoft.com/office/powerpoint/2010/main" val="31200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  <a:effectLst/>
              </a:rPr>
              <a:t>Сопоставление корпусной </a:t>
            </a:r>
            <a:r>
              <a:rPr lang="ru-RU" sz="3600" dirty="0" smtClean="0">
                <a:solidFill>
                  <a:srgbClr val="0070C0"/>
                </a:solidFill>
                <a:effectLst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/>
              </a:rPr>
            </a:br>
            <a:r>
              <a:rPr lang="ru-RU" sz="3600" dirty="0" smtClean="0">
                <a:solidFill>
                  <a:srgbClr val="0070C0"/>
                </a:solidFill>
                <a:effectLst/>
              </a:rPr>
              <a:t>и </a:t>
            </a:r>
            <a:r>
              <a:rPr lang="ru-RU" sz="3600" dirty="0">
                <a:solidFill>
                  <a:srgbClr val="0070C0"/>
                </a:solidFill>
                <a:effectLst/>
              </a:rPr>
              <a:t>традиционной </a:t>
            </a:r>
            <a:r>
              <a:rPr lang="ru-RU" sz="3600" dirty="0" smtClean="0">
                <a:solidFill>
                  <a:srgbClr val="0070C0"/>
                </a:solidFill>
                <a:effectLst/>
              </a:rPr>
              <a:t>лингвистики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611560" y="5445224"/>
            <a:ext cx="3521075" cy="735136"/>
          </a:xfrm>
          <a:ln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</a:rPr>
              <a:t>КОРПУСНАЯ </a:t>
            </a:r>
          </a:p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solidFill>
                  <a:schemeClr val="bg2"/>
                </a:solidFill>
              </a:rPr>
              <a:t>ЛИНГВИСТИКА</a:t>
            </a:r>
          </a:p>
        </p:txBody>
      </p:sp>
      <p:sp>
        <p:nvSpPr>
          <p:cNvPr id="11268" name="Текст 3"/>
          <p:cNvSpPr>
            <a:spLocks noGrp="1"/>
          </p:cNvSpPr>
          <p:nvPr>
            <p:ph type="body" sz="half" idx="3"/>
          </p:nvPr>
        </p:nvSpPr>
        <p:spPr>
          <a:xfrm>
            <a:off x="5004048" y="5445224"/>
            <a:ext cx="3519488" cy="792088"/>
          </a:xfrm>
          <a:ln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/>
              <a:t>ТРАДИЦИОННАЯ ЛИНГВИСТИКА</a:t>
            </a:r>
          </a:p>
        </p:txBody>
      </p:sp>
      <p:sp>
        <p:nvSpPr>
          <p:cNvPr id="15365" name="Объект 4"/>
          <p:cNvSpPr>
            <a:spLocks noGrp="1"/>
          </p:cNvSpPr>
          <p:nvPr>
            <p:ph sz="quarter" idx="2"/>
          </p:nvPr>
        </p:nvSpPr>
        <p:spPr>
          <a:xfrm>
            <a:off x="467544" y="1412776"/>
            <a:ext cx="3816424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  Основное внимание – изучению речи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  В исследованиях опора на данные корпуса текста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  Предпочтение квантитативным методам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dirty="0" smtClean="0"/>
              <a:t>  Текст рассматривается как некоторая физическая сущность  </a:t>
            </a:r>
          </a:p>
        </p:txBody>
      </p:sp>
      <p:sp>
        <p:nvSpPr>
          <p:cNvPr id="15366" name="Объект 5"/>
          <p:cNvSpPr>
            <a:spLocks noGrp="1"/>
          </p:cNvSpPr>
          <p:nvPr>
            <p:ph sz="quarter" idx="4"/>
          </p:nvPr>
        </p:nvSpPr>
        <p:spPr>
          <a:xfrm>
            <a:off x="4499993" y="1412777"/>
            <a:ext cx="4186808" cy="3973612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dirty="0" smtClean="0"/>
              <a:t>  Основное внимание – изучению языка 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dirty="0" smtClean="0"/>
              <a:t>  В исследованиях путь от теории к её объяснению и подтверждению в фактах речи 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dirty="0" smtClean="0"/>
              <a:t>  Предпочтение квалитативным методы 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sz="2000" dirty="0" smtClean="0"/>
              <a:t>  Текст рассматривается как некоторая абстракция 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effectLst/>
              </a:rPr>
              <a:t>2 История создания корпусов</a:t>
            </a:r>
          </a:p>
        </p:txBody>
      </p:sp>
    </p:spTree>
    <p:extLst>
      <p:ext uri="{BB962C8B-B14F-4D97-AF65-F5344CB8AC3E}">
        <p14:creationId xmlns:p14="http://schemas.microsoft.com/office/powerpoint/2010/main" val="4019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4817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+mn-lt"/>
              </a:rPr>
              <a:t>Первые лингвистические корпусы текстов появились в 60-е гг. </a:t>
            </a:r>
            <a:r>
              <a:rPr lang="ru-RU" sz="3200" dirty="0" smtClean="0">
                <a:latin typeface="+mn-lt"/>
              </a:rPr>
              <a:t>ХХ в. 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7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+mn-lt"/>
              </a:rPr>
              <a:t>Первый </a:t>
            </a:r>
            <a:r>
              <a:rPr lang="ru-RU" sz="3200" dirty="0" smtClean="0">
                <a:latin typeface="+mn-lt"/>
              </a:rPr>
              <a:t>корпус текстов – </a:t>
            </a:r>
            <a:r>
              <a:rPr lang="ru-RU" sz="3200" b="1" i="1" dirty="0" err="1">
                <a:solidFill>
                  <a:srgbClr val="0070C0"/>
                </a:solidFill>
                <a:latin typeface="+mn-lt"/>
              </a:rPr>
              <a:t>Брауновский</a:t>
            </a:r>
            <a:r>
              <a:rPr lang="ru-RU" sz="3200" b="1" i="1" dirty="0">
                <a:solidFill>
                  <a:srgbClr val="0070C0"/>
                </a:solidFill>
                <a:latin typeface="+mn-lt"/>
              </a:rPr>
              <a:t> корпус (</a:t>
            </a:r>
            <a:r>
              <a:rPr lang="en-US" sz="3200" b="1" i="1" dirty="0">
                <a:solidFill>
                  <a:srgbClr val="0070C0"/>
                </a:solidFill>
                <a:latin typeface="+mn-lt"/>
              </a:rPr>
              <a:t>T</a:t>
            </a:r>
            <a:r>
              <a:rPr lang="ru-RU" sz="3200" b="1" i="1" dirty="0" err="1">
                <a:solidFill>
                  <a:srgbClr val="0070C0"/>
                </a:solidFill>
                <a:latin typeface="+mn-lt"/>
              </a:rPr>
              <a:t>he</a:t>
            </a:r>
            <a:r>
              <a:rPr lang="ru-RU" sz="3200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+mn-lt"/>
              </a:rPr>
              <a:t>Brown Corpus</a:t>
            </a:r>
            <a:r>
              <a:rPr lang="ru-RU" sz="3200" b="1" i="1" dirty="0">
                <a:solidFill>
                  <a:srgbClr val="0070C0"/>
                </a:solidFill>
                <a:latin typeface="+mn-lt"/>
              </a:rPr>
              <a:t>)</a:t>
            </a:r>
            <a:r>
              <a:rPr lang="ru-RU" sz="32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3200" dirty="0" smtClean="0">
                <a:latin typeface="+mn-lt"/>
              </a:rPr>
              <a:t>создан </a:t>
            </a:r>
            <a:r>
              <a:rPr lang="ru-RU" sz="3200" b="1" i="1" dirty="0">
                <a:latin typeface="+mn-lt"/>
              </a:rPr>
              <a:t>в</a:t>
            </a:r>
            <a:r>
              <a:rPr lang="ru-RU" sz="3200" b="1" i="1" dirty="0" smtClean="0">
                <a:latin typeface="+mn-lt"/>
              </a:rPr>
              <a:t> </a:t>
            </a:r>
            <a:r>
              <a:rPr lang="ru-RU" sz="3200" b="1" i="1" dirty="0">
                <a:latin typeface="+mn-lt"/>
              </a:rPr>
              <a:t>1963 г. </a:t>
            </a:r>
            <a:r>
              <a:rPr lang="ru-RU" sz="3200" dirty="0">
                <a:latin typeface="+mn-lt"/>
              </a:rPr>
              <a:t>в </a:t>
            </a:r>
            <a:r>
              <a:rPr lang="ru-RU" sz="3200" dirty="0" err="1">
                <a:latin typeface="+mn-lt"/>
              </a:rPr>
              <a:t>Брауновском</a:t>
            </a:r>
            <a:r>
              <a:rPr lang="ru-RU" sz="3200" dirty="0">
                <a:latin typeface="+mn-lt"/>
              </a:rPr>
              <a:t> университете (США</a:t>
            </a:r>
            <a:r>
              <a:rPr lang="ru-RU" sz="3200" dirty="0" smtClean="0">
                <a:latin typeface="+mn-lt"/>
              </a:rPr>
              <a:t>). </a:t>
            </a:r>
          </a:p>
          <a:p>
            <a:pPr algn="just"/>
            <a:endParaRPr lang="ru-RU" sz="3200" dirty="0">
              <a:latin typeface="+mn-lt"/>
            </a:endParaRPr>
          </a:p>
          <a:p>
            <a:pPr algn="just"/>
            <a:r>
              <a:rPr lang="ru-RU" sz="3200" dirty="0" smtClean="0">
                <a:latin typeface="+mn-lt"/>
              </a:rPr>
              <a:t>Создатели корпуса </a:t>
            </a:r>
            <a:r>
              <a:rPr lang="ru-RU" sz="3200" dirty="0">
                <a:latin typeface="+mn-lt"/>
              </a:rPr>
              <a:t>У. Френсис </a:t>
            </a:r>
            <a:r>
              <a:rPr lang="ru-RU" sz="3200" dirty="0" smtClean="0">
                <a:latin typeface="+mn-lt"/>
              </a:rPr>
              <a:t>и </a:t>
            </a:r>
            <a:r>
              <a:rPr lang="ru-RU" sz="3200" dirty="0">
                <a:latin typeface="+mn-lt"/>
              </a:rPr>
              <a:t>Г. </a:t>
            </a:r>
            <a:r>
              <a:rPr lang="ru-RU" sz="3200" dirty="0" smtClean="0">
                <a:latin typeface="+mn-lt"/>
              </a:rPr>
              <a:t>Кучера.</a:t>
            </a:r>
          </a:p>
          <a:p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06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543" y="980728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>
                <a:latin typeface="+mn-lt"/>
              </a:rPr>
              <a:t>Брауновский</a:t>
            </a:r>
            <a:r>
              <a:rPr lang="ru-RU" sz="3200" dirty="0" smtClean="0">
                <a:latin typeface="+mn-lt"/>
              </a:rPr>
              <a:t> корпус включает </a:t>
            </a:r>
            <a:r>
              <a:rPr lang="ru-RU" sz="3200" dirty="0">
                <a:latin typeface="+mn-lt"/>
              </a:rPr>
              <a:t>500 текстов из американских книг, газет, журналов, впервые опубликованных в США в 1961 г. </a:t>
            </a:r>
            <a:endParaRPr lang="ru-RU" sz="3200" dirty="0" smtClean="0">
              <a:latin typeface="+mn-lt"/>
            </a:endParaRPr>
          </a:p>
          <a:p>
            <a:pPr algn="just"/>
            <a:endParaRPr lang="ru-RU" sz="3200" dirty="0">
              <a:latin typeface="+mn-lt"/>
            </a:endParaRPr>
          </a:p>
          <a:p>
            <a:pPr algn="just"/>
            <a:r>
              <a:rPr lang="ru-RU" sz="3200" dirty="0" smtClean="0">
                <a:latin typeface="+mn-lt"/>
              </a:rPr>
              <a:t>Каждый </a:t>
            </a:r>
            <a:r>
              <a:rPr lang="ru-RU" sz="3200" dirty="0">
                <a:latin typeface="+mn-lt"/>
              </a:rPr>
              <a:t>текст </a:t>
            </a:r>
            <a:r>
              <a:rPr lang="ru-RU" sz="3200" dirty="0" smtClean="0">
                <a:latin typeface="+mn-lt"/>
              </a:rPr>
              <a:t>имеет </a:t>
            </a:r>
            <a:r>
              <a:rPr lang="ru-RU" sz="3200" dirty="0">
                <a:latin typeface="+mn-lt"/>
              </a:rPr>
              <a:t>длину 2000 </a:t>
            </a:r>
            <a:r>
              <a:rPr lang="ru-RU" sz="3200" dirty="0" smtClean="0">
                <a:latin typeface="+mn-lt"/>
              </a:rPr>
              <a:t>словоупотреблений, </a:t>
            </a:r>
            <a:r>
              <a:rPr lang="ru-RU" sz="3200" dirty="0">
                <a:latin typeface="+mn-lt"/>
              </a:rPr>
              <a:t>и все собрание включает 1</a:t>
            </a:r>
            <a:r>
              <a:rPr lang="en-US" sz="3200" dirty="0">
                <a:latin typeface="+mn-lt"/>
              </a:rPr>
              <a:t> </a:t>
            </a:r>
            <a:r>
              <a:rPr lang="ru-RU" sz="3200" dirty="0">
                <a:latin typeface="+mn-lt"/>
              </a:rPr>
              <a:t>млн. </a:t>
            </a:r>
            <a:r>
              <a:rPr lang="ru-RU" sz="3200" dirty="0" smtClean="0">
                <a:latin typeface="+mn-lt"/>
              </a:rPr>
              <a:t>слов. 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7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+mn-lt"/>
              </a:rPr>
              <a:t>Тексты в </a:t>
            </a:r>
            <a:r>
              <a:rPr lang="ru-RU" sz="2800" dirty="0" err="1" smtClean="0">
                <a:latin typeface="+mn-lt"/>
              </a:rPr>
              <a:t>Брауновском</a:t>
            </a:r>
            <a:r>
              <a:rPr lang="ru-RU" sz="2800" dirty="0" smtClean="0">
                <a:latin typeface="+mn-lt"/>
              </a:rPr>
              <a:t> корпусе принадлежат 15-ти </a:t>
            </a:r>
            <a:r>
              <a:rPr lang="ru-RU" sz="2800" dirty="0">
                <a:latin typeface="+mn-lt"/>
              </a:rPr>
              <a:t>наиболее массовым жанрам англоязычной печатной прозы </a:t>
            </a:r>
            <a:r>
              <a:rPr lang="ru-RU" sz="2800" dirty="0" smtClean="0">
                <a:latin typeface="+mn-lt"/>
              </a:rPr>
              <a:t>США. </a:t>
            </a: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latin typeface="+mn-lt"/>
            </a:endParaRP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+mn-lt"/>
              </a:rPr>
              <a:t>Корпус сопровождается </a:t>
            </a:r>
            <a:r>
              <a:rPr lang="ru-RU" sz="2800" dirty="0">
                <a:latin typeface="+mn-lt"/>
              </a:rPr>
              <a:t>большим количеством материалов </a:t>
            </a:r>
            <a:r>
              <a:rPr lang="ru-RU" sz="2800" dirty="0" smtClean="0">
                <a:latin typeface="+mn-lt"/>
              </a:rPr>
              <a:t>первичной </a:t>
            </a:r>
            <a:r>
              <a:rPr lang="ru-RU" sz="2800" dirty="0">
                <a:latin typeface="+mn-lt"/>
              </a:rPr>
              <a:t>статистической обработки </a:t>
            </a:r>
            <a:r>
              <a:rPr lang="ru-RU" sz="2800" dirty="0" smtClean="0">
                <a:latin typeface="+mn-lt"/>
              </a:rPr>
              <a:t>(например, частотным </a:t>
            </a:r>
            <a:r>
              <a:rPr lang="ru-RU" sz="2800" dirty="0">
                <a:latin typeface="+mn-lt"/>
              </a:rPr>
              <a:t>и </a:t>
            </a:r>
            <a:r>
              <a:rPr lang="ru-RU" sz="2800" dirty="0" smtClean="0">
                <a:latin typeface="+mn-lt"/>
              </a:rPr>
              <a:t>алфавитно-частотным словарем). 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8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029" y="692696"/>
            <a:ext cx="820891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70C0"/>
                </a:solidFill>
                <a:latin typeface="+mn-lt"/>
              </a:rPr>
              <a:t>Цель создания </a:t>
            </a:r>
            <a:r>
              <a:rPr lang="ru-RU" sz="2800" b="1" i="1" dirty="0" err="1" smtClean="0">
                <a:solidFill>
                  <a:srgbClr val="0070C0"/>
                </a:solidFill>
                <a:latin typeface="+mn-lt"/>
              </a:rPr>
              <a:t>Брауновского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 корпуса </a:t>
            </a:r>
            <a:r>
              <a:rPr lang="ru-RU" sz="2800" dirty="0">
                <a:latin typeface="+mn-lt"/>
              </a:rPr>
              <a:t>– обеспечить системное изучение отдельных жанров письменного английского языка и сравнение жанров</a:t>
            </a:r>
            <a:r>
              <a:rPr lang="ru-RU" sz="2800" dirty="0" smtClean="0">
                <a:latin typeface="+mn-lt"/>
              </a:rPr>
              <a:t>.</a:t>
            </a: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</a:endParaRP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latin typeface="+mn-lt"/>
              </a:rPr>
              <a:t>Появление </a:t>
            </a:r>
            <a:r>
              <a:rPr lang="ru-RU" sz="2800" dirty="0" err="1">
                <a:latin typeface="+mn-lt"/>
              </a:rPr>
              <a:t>Брауновского</a:t>
            </a:r>
            <a:r>
              <a:rPr lang="ru-RU" sz="2800" dirty="0">
                <a:latin typeface="+mn-lt"/>
              </a:rPr>
              <a:t> корпуса вызвало всеобщий интерес и оживленные дискуссии </a:t>
            </a:r>
            <a:r>
              <a:rPr lang="ru-RU" sz="2800" dirty="0" smtClean="0">
                <a:latin typeface="+mn-lt"/>
              </a:rPr>
              <a:t>(по </a:t>
            </a:r>
            <a:r>
              <a:rPr lang="ru-RU" sz="2800" dirty="0">
                <a:latin typeface="+mn-lt"/>
              </a:rPr>
              <a:t>поводу принципов отбора текстов и состава потенциально </a:t>
            </a:r>
            <a:r>
              <a:rPr lang="ru-RU" sz="2800" dirty="0" smtClean="0">
                <a:latin typeface="+mn-lt"/>
              </a:rPr>
              <a:t>решаемых задач). 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9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625"/>
            <a:ext cx="8352928" cy="58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752528"/>
          </a:xfrm>
        </p:spPr>
        <p:txBody>
          <a:bodyPr/>
          <a:lstStyle/>
          <a:p>
            <a:pPr marL="87312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300" dirty="0"/>
              <a:t>Баранов А.Н. Корпусная лингвистика // Баранов А.Н. Введение в прикладную лингвистику. </a:t>
            </a:r>
            <a:r>
              <a:rPr lang="ru-RU" sz="2300" dirty="0" smtClean="0"/>
              <a:t>− М</a:t>
            </a:r>
            <a:r>
              <a:rPr lang="ru-RU" sz="2300" dirty="0"/>
              <a:t>., 2003. </a:t>
            </a:r>
            <a:r>
              <a:rPr lang="ru-RU" sz="2300" dirty="0" smtClean="0"/>
              <a:t>− С</a:t>
            </a:r>
            <a:r>
              <a:rPr lang="ru-RU" sz="2300" dirty="0"/>
              <a:t>. 112–137.</a:t>
            </a:r>
          </a:p>
          <a:p>
            <a:pPr marL="87312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300" dirty="0"/>
              <a:t>Захаров В.П. Корпусная лингвистика: Учебно-метод. пособие. – СПб., 2005. – 48 с. </a:t>
            </a:r>
            <a:endParaRPr lang="en-US" sz="23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300" dirty="0" smtClean="0"/>
              <a:t>http</a:t>
            </a:r>
            <a:r>
              <a:rPr lang="ru-RU" sz="2300" dirty="0"/>
              <a:t>://vp-zakharov.narod.ru/publications.htm </a:t>
            </a:r>
            <a:endParaRPr lang="ru-RU" sz="2300" dirty="0" smtClean="0"/>
          </a:p>
          <a:p>
            <a:pPr marL="87312" lvl="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300" dirty="0" smtClean="0"/>
              <a:t>Захаров</a:t>
            </a:r>
            <a:r>
              <a:rPr lang="ru-RU" sz="2300" dirty="0"/>
              <a:t> В.П. Корпусная лингвистика: учебник для студентов гуманитарных вузов / В.П. Захаров, С.Ю. Богданова. – </a:t>
            </a:r>
            <a:r>
              <a:rPr lang="ru-RU" sz="2300" dirty="0" smtClean="0"/>
              <a:t>Иркутск, </a:t>
            </a:r>
            <a:r>
              <a:rPr lang="ru-RU" sz="2300" dirty="0"/>
              <a:t>2011. – 161 с</a:t>
            </a:r>
            <a:r>
              <a:rPr lang="ru-RU" sz="2300" dirty="0" smtClean="0"/>
              <a:t>.</a:t>
            </a:r>
            <a:endParaRPr lang="en-US" sz="2300" dirty="0" smtClean="0"/>
          </a:p>
          <a:p>
            <a:pPr marL="87312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300" dirty="0"/>
              <a:t>Зубов А.В. Информационные технологии в лингвистике: учеб. пособие /А.В. Зубов, И.И. Зубова.– М., 2004. – 208 с.</a:t>
            </a:r>
          </a:p>
          <a:p>
            <a:pPr marL="87312" lvl="0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</a:rPr>
              <a:t>Литература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5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489" y="105273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+mn-lt"/>
              </a:rPr>
              <a:t>По принципам </a:t>
            </a:r>
            <a:r>
              <a:rPr lang="ru-RU" sz="2800" dirty="0" err="1" smtClean="0">
                <a:latin typeface="+mn-lt"/>
              </a:rPr>
              <a:t>Брауновского</a:t>
            </a:r>
            <a:r>
              <a:rPr lang="ru-RU" sz="2800" dirty="0" smtClean="0">
                <a:latin typeface="+mn-lt"/>
              </a:rPr>
              <a:t> корпуса был создан </a:t>
            </a:r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корпус текстов Ланкастер-Осло-Берген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(по </a:t>
            </a:r>
            <a:r>
              <a:rPr lang="ru-RU" sz="2800" dirty="0">
                <a:latin typeface="+mn-lt"/>
              </a:rPr>
              <a:t>названиям британского и двух норвежских </a:t>
            </a:r>
            <a:r>
              <a:rPr lang="ru-RU" sz="2800" dirty="0" smtClean="0">
                <a:latin typeface="+mn-lt"/>
              </a:rPr>
              <a:t>университетов), </a:t>
            </a:r>
            <a:r>
              <a:rPr lang="ru-RU" sz="2800" dirty="0">
                <a:latin typeface="+mn-lt"/>
              </a:rPr>
              <a:t>впервые опубликованных в Великобритании в 1961 г</a:t>
            </a:r>
            <a:r>
              <a:rPr lang="ru-RU" sz="2800" dirty="0" smtClean="0">
                <a:latin typeface="+mn-lt"/>
              </a:rPr>
              <a:t>.: </a:t>
            </a:r>
            <a:r>
              <a:rPr lang="ru-RU" sz="2800" dirty="0">
                <a:latin typeface="+mn-lt"/>
              </a:rPr>
              <a:t>15 жанров, 500 текстов по 2000 </a:t>
            </a:r>
            <a:r>
              <a:rPr lang="ru-RU" sz="2800" dirty="0" smtClean="0">
                <a:latin typeface="+mn-lt"/>
              </a:rPr>
              <a:t>словоупотреблений, т.е. 1</a:t>
            </a:r>
            <a:r>
              <a:rPr lang="en-US" sz="2800" dirty="0">
                <a:latin typeface="+mn-lt"/>
              </a:rPr>
              <a:t> </a:t>
            </a:r>
            <a:r>
              <a:rPr lang="ru-RU" sz="2800" dirty="0">
                <a:latin typeface="+mn-lt"/>
              </a:rPr>
              <a:t>млн. слов британского варианта  английского </a:t>
            </a:r>
            <a:r>
              <a:rPr lang="ru-RU" sz="2800" dirty="0" smtClean="0">
                <a:latin typeface="+mn-lt"/>
              </a:rPr>
              <a:t>языка</a:t>
            </a:r>
            <a:r>
              <a:rPr lang="ru-RU" sz="28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565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 smtClean="0">
                <a:latin typeface="+mn-lt"/>
              </a:rPr>
              <a:t>Брауновский</a:t>
            </a:r>
            <a:r>
              <a:rPr lang="ru-RU" sz="3200" dirty="0" smtClean="0">
                <a:latin typeface="+mn-lt"/>
              </a:rPr>
              <a:t> корпус задал </a:t>
            </a:r>
            <a:r>
              <a:rPr lang="ru-RU" sz="3200" dirty="0">
                <a:latin typeface="+mn-lt"/>
              </a:rPr>
              <a:t>стандарт в 1 млн словоупотреблений для создания представительных корпусов на других языках. </a:t>
            </a:r>
          </a:p>
        </p:txBody>
      </p:sp>
    </p:spTree>
    <p:extLst>
      <p:ext uri="{BB962C8B-B14F-4D97-AF65-F5344CB8AC3E}">
        <p14:creationId xmlns:p14="http://schemas.microsoft.com/office/powerpoint/2010/main" val="36482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+mn-lt"/>
              </a:rPr>
              <a:t>По аналогичной модели был построен и русский корпус, созданный в 1980-е годы в Университете </a:t>
            </a:r>
            <a:r>
              <a:rPr lang="ru-RU" sz="3200" dirty="0" err="1" smtClean="0">
                <a:latin typeface="+mn-lt"/>
              </a:rPr>
              <a:t>Уппсалы</a:t>
            </a:r>
            <a:r>
              <a:rPr lang="ru-RU" sz="3200" dirty="0" smtClean="0">
                <a:latin typeface="+mn-lt"/>
              </a:rPr>
              <a:t> (Швеция) −</a:t>
            </a:r>
            <a:r>
              <a:rPr lang="ru-RU" sz="3200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Уппсальский</a:t>
            </a:r>
            <a:r>
              <a:rPr lang="ru-RU" sz="3200" b="1" i="1" dirty="0">
                <a:solidFill>
                  <a:srgbClr val="0070C0"/>
                </a:solidFill>
              </a:rPr>
              <a:t> корпус русского </a:t>
            </a:r>
            <a:r>
              <a:rPr lang="ru-RU" sz="3200" b="1" i="1" dirty="0" smtClean="0">
                <a:solidFill>
                  <a:srgbClr val="0070C0"/>
                </a:solidFill>
              </a:rPr>
              <a:t>языка. </a:t>
            </a:r>
            <a:endParaRPr lang="ru-RU" sz="32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67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32856"/>
            <a:ext cx="8018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latin typeface="+mn-lt"/>
              </a:rPr>
              <a:t>В 1980-е годы создаются корпусы большего размера. </a:t>
            </a:r>
          </a:p>
        </p:txBody>
      </p:sp>
    </p:spTree>
    <p:extLst>
      <p:ext uri="{BB962C8B-B14F-4D97-AF65-F5344CB8AC3E}">
        <p14:creationId xmlns:p14="http://schemas.microsoft.com/office/powerpoint/2010/main" val="33238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352928" cy="4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+mn-lt"/>
              </a:rPr>
              <a:t>Корпусы </a:t>
            </a:r>
            <a:r>
              <a:rPr lang="ru-RU" sz="3600" b="1" i="1" dirty="0" smtClean="0">
                <a:latin typeface="+mn-lt"/>
              </a:rPr>
              <a:t>английского языка </a:t>
            </a:r>
            <a:endParaRPr lang="en-US" sz="3600" b="1" i="1" dirty="0" smtClean="0">
              <a:latin typeface="+mn-lt"/>
            </a:endParaRPr>
          </a:p>
          <a:p>
            <a:pPr algn="ctr"/>
            <a:endParaRPr lang="ru-RU" sz="3600" b="1" i="1" dirty="0" smtClean="0">
              <a:latin typeface="+mn-lt"/>
            </a:endParaRPr>
          </a:p>
          <a:p>
            <a:pPr indent="-4572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+mn-lt"/>
              </a:rPr>
              <a:t>Британский </a:t>
            </a:r>
            <a:r>
              <a:rPr lang="ru-RU" sz="2800" dirty="0">
                <a:latin typeface="+mn-lt"/>
              </a:rPr>
              <a:t>Национальный Корпус (</a:t>
            </a:r>
            <a:r>
              <a:rPr lang="ru-RU" sz="2800" dirty="0" err="1">
                <a:latin typeface="+mn-lt"/>
              </a:rPr>
              <a:t>British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National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Corpus</a:t>
            </a:r>
            <a:r>
              <a:rPr lang="ru-RU" sz="2800" dirty="0">
                <a:latin typeface="+mn-lt"/>
              </a:rPr>
              <a:t>, BNC), </a:t>
            </a:r>
            <a:endParaRPr lang="ru-RU" sz="2800" dirty="0" smtClean="0">
              <a:latin typeface="+mn-lt"/>
            </a:endParaRPr>
          </a:p>
          <a:p>
            <a:pPr indent="-4572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+mn-lt"/>
              </a:rPr>
              <a:t>Международный </a:t>
            </a:r>
            <a:r>
              <a:rPr lang="ru-RU" sz="2800" dirty="0">
                <a:latin typeface="+mn-lt"/>
              </a:rPr>
              <a:t>корпус английского языка (</a:t>
            </a:r>
            <a:r>
              <a:rPr lang="ru-RU" sz="2800" dirty="0" err="1">
                <a:latin typeface="+mn-lt"/>
              </a:rPr>
              <a:t>International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Corpus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of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English</a:t>
            </a:r>
            <a:r>
              <a:rPr lang="ru-RU" sz="2800" dirty="0">
                <a:latin typeface="+mn-lt"/>
              </a:rPr>
              <a:t> – </a:t>
            </a:r>
            <a:r>
              <a:rPr lang="en-US" sz="2800" dirty="0">
                <a:latin typeface="+mn-lt"/>
              </a:rPr>
              <a:t>ICE</a:t>
            </a:r>
            <a:r>
              <a:rPr lang="ru-RU" sz="2800" dirty="0">
                <a:latin typeface="+mn-lt"/>
              </a:rPr>
              <a:t>), </a:t>
            </a:r>
            <a:endParaRPr lang="ru-RU" sz="2800" dirty="0" smtClean="0">
              <a:latin typeface="+mn-lt"/>
            </a:endParaRPr>
          </a:p>
          <a:p>
            <a:pPr indent="-4572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800" dirty="0" smtClean="0">
                <a:latin typeface="+mn-lt"/>
              </a:rPr>
              <a:t>Корпус </a:t>
            </a:r>
            <a:r>
              <a:rPr lang="ru-RU" sz="2800" dirty="0">
                <a:latin typeface="+mn-lt"/>
              </a:rPr>
              <a:t>современного американского английского (</a:t>
            </a:r>
            <a:r>
              <a:rPr lang="en-US" sz="2800" dirty="0">
                <a:latin typeface="+mn-lt"/>
              </a:rPr>
              <a:t>Corpus of Contemporary American English</a:t>
            </a:r>
            <a:r>
              <a:rPr lang="ru-RU" sz="2800" dirty="0">
                <a:latin typeface="+mn-lt"/>
              </a:rPr>
              <a:t> – </a:t>
            </a:r>
            <a:r>
              <a:rPr lang="en-US" sz="2800" dirty="0">
                <a:latin typeface="+mn-lt"/>
              </a:rPr>
              <a:t>COCA</a:t>
            </a:r>
            <a:r>
              <a:rPr lang="ru-RU" sz="2800" dirty="0" smtClean="0">
                <a:latin typeface="+mn-lt"/>
              </a:rPr>
              <a:t>) и др.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3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Рисунок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358017"/>
            <a:ext cx="7848872" cy="46490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/>
                </a:solidFill>
                <a:effectLst/>
              </a:rPr>
              <a:t>Британский национальный корпус</a:t>
            </a:r>
            <a:br>
              <a:rPr lang="ru-RU" sz="2400" dirty="0" smtClean="0">
                <a:solidFill>
                  <a:schemeClr val="accent2"/>
                </a:solidFill>
                <a:effectLst/>
              </a:rPr>
            </a:br>
            <a:r>
              <a:rPr sz="2400" dirty="0" smtClean="0">
                <a:solidFill>
                  <a:schemeClr val="accent2"/>
                </a:solidFill>
                <a:effectLst/>
              </a:rPr>
              <a:t>British National Corpus</a:t>
            </a:r>
            <a:r>
              <a:rPr sz="2400" dirty="0" smtClean="0">
                <a:solidFill>
                  <a:srgbClr val="0070C0"/>
                </a:solidFill>
                <a:effectLst/>
              </a:rPr>
              <a:t/>
            </a:r>
            <a:br>
              <a:rPr sz="2400" dirty="0" smtClean="0">
                <a:solidFill>
                  <a:srgbClr val="0070C0"/>
                </a:solidFill>
                <a:effectLst/>
              </a:rPr>
            </a:br>
            <a:r>
              <a:rPr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www.</a:t>
            </a:r>
            <a:r>
              <a:rPr sz="2000" dirty="0" smtClean="0">
                <a:solidFill>
                  <a:srgbClr val="0070C0"/>
                </a:solidFill>
              </a:rPr>
              <a:t>natcorp.ox.ac.uk 	100 </a:t>
            </a:r>
            <a:r>
              <a:rPr lang="ru-RU" sz="2000" dirty="0" smtClean="0">
                <a:solidFill>
                  <a:srgbClr val="0070C0"/>
                </a:solidFill>
              </a:rPr>
              <a:t>млн.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8884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+mn-lt"/>
              </a:rPr>
              <a:t>В СССР таким проектом был </a:t>
            </a:r>
            <a:r>
              <a:rPr lang="ru-RU" sz="3200" b="1" i="1" dirty="0">
                <a:solidFill>
                  <a:srgbClr val="0070C0"/>
                </a:solidFill>
                <a:latin typeface="+mn-lt"/>
              </a:rPr>
              <a:t>Машинный Фонд русского языка</a:t>
            </a:r>
            <a:r>
              <a:rPr lang="ru-RU" sz="3200" dirty="0">
                <a:latin typeface="+mn-lt"/>
              </a:rPr>
              <a:t>, создававшийся по инициативе </a:t>
            </a:r>
            <a:r>
              <a:rPr lang="ru-RU" sz="3200" dirty="0" smtClean="0">
                <a:latin typeface="+mn-lt"/>
              </a:rPr>
              <a:t>А.П</a:t>
            </a:r>
            <a:r>
              <a:rPr lang="ru-RU" sz="3200" dirty="0" smtClean="0">
                <a:latin typeface="+mn-lt"/>
              </a:rPr>
              <a:t>. Ершова</a:t>
            </a:r>
            <a:r>
              <a:rPr lang="ru-RU" sz="32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8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32656"/>
            <a:ext cx="8280920" cy="55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3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effectLst/>
              </a:rPr>
              <a:t>К 1990-м годам зафиксировано </a:t>
            </a:r>
            <a:r>
              <a:rPr lang="ru-RU" sz="2800" dirty="0">
                <a:effectLst/>
              </a:rPr>
              <a:t>более 600 </a:t>
            </a:r>
            <a:r>
              <a:rPr lang="ru-RU" sz="2800" dirty="0" smtClean="0">
                <a:effectLst/>
              </a:rPr>
              <a:t>корпусов</a:t>
            </a:r>
            <a:r>
              <a:rPr lang="ru-RU" sz="2800" dirty="0">
                <a:effectLst/>
              </a:rPr>
              <a:t>. </a:t>
            </a:r>
            <a:r>
              <a:rPr lang="ru-RU" sz="2800" dirty="0" smtClean="0">
                <a:effectLst/>
              </a:rPr>
              <a:t>Распределение их по </a:t>
            </a:r>
            <a:r>
              <a:rPr lang="ru-RU" sz="2800" dirty="0">
                <a:effectLst/>
              </a:rPr>
              <a:t>годам </a:t>
            </a:r>
            <a:r>
              <a:rPr lang="ru-RU" sz="2800" dirty="0" smtClean="0">
                <a:effectLst/>
              </a:rPr>
              <a:t>создания:</a:t>
            </a:r>
            <a:endParaRPr lang="ru-RU" sz="2800" dirty="0"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091951"/>
              </p:ext>
            </p:extLst>
          </p:nvPr>
        </p:nvGraphicFramePr>
        <p:xfrm>
          <a:off x="827584" y="1556792"/>
          <a:ext cx="7848872" cy="4414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0248"/>
                <a:gridCol w="3818624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kumimoji="0" lang="ru-RU" sz="1800" b="1" kern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-1965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1966-1970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7271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1971-1975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888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1976-1980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80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1981-1985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7271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1986-1990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320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7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408" y="1484784"/>
            <a:ext cx="8087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6032" algn="just" fontAlgn="auto">
              <a:spcAft>
                <a:spcPts val="0"/>
              </a:spcAft>
              <a:defRPr/>
            </a:pPr>
            <a:r>
              <a:rPr lang="ru-RU" sz="3200" i="1" dirty="0" smtClean="0">
                <a:latin typeface="+mn-lt"/>
              </a:rPr>
              <a:t>В </a:t>
            </a:r>
            <a:r>
              <a:rPr lang="ru-RU" sz="3200" i="1" dirty="0">
                <a:latin typeface="+mn-lt"/>
              </a:rPr>
              <a:t>настоящее время корпусы созданы для многих языков мира. </a:t>
            </a:r>
            <a:endParaRPr lang="ru-RU" sz="3200" i="1" dirty="0" smtClean="0">
              <a:latin typeface="+mn-lt"/>
            </a:endParaRPr>
          </a:p>
          <a:p>
            <a:pPr indent="-256032" algn="just" fontAlgn="auto">
              <a:spcAft>
                <a:spcPts val="0"/>
              </a:spcAft>
              <a:defRPr/>
            </a:pPr>
            <a:endParaRPr lang="ru-RU" sz="3200" i="1" dirty="0">
              <a:latin typeface="+mn-lt"/>
            </a:endParaRPr>
          </a:p>
          <a:p>
            <a:pPr indent="-256032" algn="just" fontAlgn="auto">
              <a:spcAft>
                <a:spcPts val="0"/>
              </a:spcAft>
              <a:defRPr/>
            </a:pPr>
            <a:r>
              <a:rPr lang="ru-RU" sz="3200" i="1" dirty="0" smtClean="0">
                <a:latin typeface="+mn-lt"/>
              </a:rPr>
              <a:t>Некоторые </a:t>
            </a:r>
            <a:r>
              <a:rPr lang="ru-RU" sz="3200" i="1" dirty="0">
                <a:latin typeface="+mn-lt"/>
              </a:rPr>
              <a:t>из них содержат миллиарды словоупотреблений. </a:t>
            </a:r>
          </a:p>
          <a:p>
            <a:pPr marL="0" indent="-256032" algn="just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3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2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8092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effectLst/>
              </a:rPr>
              <a:t>1 Предмет </a:t>
            </a:r>
            <a:r>
              <a:rPr lang="ru-RU" sz="4400" dirty="0">
                <a:solidFill>
                  <a:schemeClr val="tx1"/>
                </a:solidFill>
                <a:effectLst/>
              </a:rPr>
              <a:t>корпусной 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лингвистики. Сопоставление </a:t>
            </a:r>
            <a:r>
              <a:rPr lang="ru-RU" sz="4400" dirty="0">
                <a:solidFill>
                  <a:schemeClr val="tx1"/>
                </a:solidFill>
                <a:effectLst/>
              </a:rPr>
              <a:t>корпусной и </a:t>
            </a:r>
            <a:r>
              <a:rPr lang="ru-RU" sz="4400" dirty="0" smtClean="0">
                <a:solidFill>
                  <a:schemeClr val="tx1"/>
                </a:solidFill>
                <a:effectLst/>
              </a:rPr>
              <a:t>традиционной лингвистики</a:t>
            </a:r>
            <a:r>
              <a:rPr lang="en-US" sz="4400" dirty="0">
                <a:solidFill>
                  <a:schemeClr val="tx1"/>
                </a:solidFill>
                <a:effectLst/>
              </a:rPr>
              <a:t/>
            </a:r>
            <a:br>
              <a:rPr lang="en-US" sz="4400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053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53894"/>
              </p:ext>
            </p:extLst>
          </p:nvPr>
        </p:nvGraphicFramePr>
        <p:xfrm>
          <a:off x="323528" y="908720"/>
          <a:ext cx="8424936" cy="4896544"/>
        </p:xfrm>
        <a:graphic>
          <a:graphicData uri="http://schemas.openxmlformats.org/drawingml/2006/table">
            <a:tbl>
              <a:tblPr/>
              <a:tblGrid>
                <a:gridCol w="4885046"/>
                <a:gridCol w="3539890"/>
              </a:tblGrid>
              <a:tr h="398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корпуса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словоупотреблений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Национальный корпус русского языка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http://ruscorpora.ru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более 360 млн. словоупотреблений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86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Компьютерный корпус текстов русских газет конца ХХ века     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http://www.philol.msu.ru/~lex/corpus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около 200 тыс. словоупотреблений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862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Корпус русского языка ХАНКО (Хельсинский университет)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http://www.ling.helsinki.fi/projects/hanco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тыс. словоупотреблений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121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Уппсальский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корпус русских текстов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Доступен для поиска на сайте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http://www.sfb441.uni-tuebingen.de/b1/en/korpora.html</a:t>
                      </a: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млн. словоупотреблений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325" marR="603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826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Словарь-корпус языка А.С.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Грибоедова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http://www.inforeg.ru/electron/concord/concord.htm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тыс. словоупотреблений</a:t>
                      </a:r>
                    </a:p>
                  </a:txBody>
                  <a:tcPr marL="91439" marR="91439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18728" cy="68006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/>
                </a:solidFill>
                <a:effectLst/>
              </a:rPr>
              <a:t>Корпусы в сети Интернет</a:t>
            </a:r>
            <a:endParaRPr lang="ru-RU" sz="360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70385"/>
              </p:ext>
            </p:extLst>
          </p:nvPr>
        </p:nvGraphicFramePr>
        <p:xfrm>
          <a:off x="395536" y="1052736"/>
          <a:ext cx="8461573" cy="4490412"/>
        </p:xfrm>
        <a:graphic>
          <a:graphicData uri="http://schemas.openxmlformats.org/drawingml/2006/table">
            <a:tbl>
              <a:tblPr/>
              <a:tblGrid>
                <a:gridCol w="4968552"/>
                <a:gridCol w="3493021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корпуса</a:t>
                      </a: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словоупотреблений</a:t>
                      </a: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71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Банк английского языка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Bank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English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http://www.collins.co.uk/books.aspx?group=153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Свободный доступ: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http://www.collins.co.uk/Corpus/CorpusSearch.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 млн. словоупотреблений, 56 млн. в свободном доступе</a:t>
                      </a: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827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Венгерский национальный корпус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http://corpus.nytud.hu/mnsz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млн. словоупотреблений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039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Корпус испанского языка (исторический)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http://www.corpusdelespanol.org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млн. словоупотреблений, тексты 13–20 вв.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 в Иллинойском университете, США</a:t>
                      </a: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85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Мангеймский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корпус немецкого языка (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Institut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für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Deutsche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Sprache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Mannheim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http://corpora.ids-mannheim.de/~cosmas/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1610 млн. словоупотреблений </a:t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91876" cy="75150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/>
                </a:solidFill>
                <a:effectLst/>
              </a:rPr>
              <a:t>Корпусы в сети Интернет</a:t>
            </a:r>
            <a:endParaRPr lang="ru-RU" sz="360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574307"/>
              </p:ext>
            </p:extLst>
          </p:nvPr>
        </p:nvGraphicFramePr>
        <p:xfrm>
          <a:off x="323528" y="980728"/>
          <a:ext cx="8496943" cy="485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432"/>
                <a:gridCol w="4008511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корпуса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0432" marR="80432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словоупотреблений</a:t>
                      </a:r>
                    </a:p>
                  </a:txBody>
                  <a:tcPr marL="80432" marR="80432" marT="45715" marB="45715"/>
                </a:tc>
              </a:tr>
              <a:tr h="61532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Корпус латинских текстов «Персей»</a:t>
                      </a:r>
                      <a:b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http://www.perseus.tufts.edu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  <a:tc>
                  <a:txBody>
                    <a:bodyPr/>
                    <a:lstStyle/>
                    <a:p>
                      <a:endParaRPr lang="ru-RU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</a:tr>
              <a:tr h="61532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Корпус современного датского языка </a:t>
                      </a:r>
                      <a:b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http://www.korpus2000.dk/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млн. словоупотреблений </a:t>
                      </a:r>
                      <a:b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Тексты 1998–2002 гг.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</a:tr>
              <a:tr h="874409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Корпус современного итальянского языка CORIS/CODIS </a:t>
                      </a:r>
                      <a:b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http://www.cilta.unibo.it/ricerca.htm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млн. словоупотреблений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</a:tr>
              <a:tr h="874409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Корпус современного китайского языка (LIVAC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Synchronous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Corpus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b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http://www.rcl.cityu.edu.hk/livac/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720 млн. словоупотреблений </a:t>
                      </a:r>
                      <a:b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(150 млн. иероглифов)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</a:tr>
              <a:tr h="615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Национальный корпус словенского языка </a:t>
                      </a:r>
                      <a:b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http://www.fida.net/eng/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более 100 млн. словоупотреблений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</a:tr>
              <a:tr h="615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Национальный корпус болгарского языка</a:t>
                      </a:r>
                      <a:b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http://</a:t>
                      </a:r>
                      <a:r>
                        <a:rPr kumimoji="0" lang="ru-RU" sz="16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search.dcl.bas.bg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	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 млн.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словоупотреблений</a:t>
                      </a:r>
                      <a:endParaRPr lang="ru-RU" sz="16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2" marR="80432" marT="45715" marB="45715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9438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2"/>
                </a:solidFill>
                <a:effectLst/>
              </a:rPr>
              <a:t>Корпусы в сети Интернет</a:t>
            </a:r>
            <a:endParaRPr lang="ru-RU" sz="360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7992888" cy="93610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2"/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effectLst/>
              </a:rPr>
            </a:br>
            <a:r>
              <a:rPr lang="ru-RU" sz="2800" dirty="0" smtClean="0">
                <a:solidFill>
                  <a:schemeClr val="accent2"/>
                </a:solidFill>
                <a:effectLst/>
              </a:rPr>
              <a:t>Национальный корпус русского языка</a:t>
            </a:r>
            <a:br>
              <a:rPr lang="ru-RU" sz="2800" dirty="0" smtClean="0">
                <a:solidFill>
                  <a:schemeClr val="accent2"/>
                </a:solidFill>
                <a:effectLst/>
              </a:rPr>
            </a:br>
            <a:r>
              <a:rPr lang="en-US" sz="2400" dirty="0" smtClean="0">
                <a:solidFill>
                  <a:srgbClr val="0070C0"/>
                </a:solidFill>
              </a:rPr>
              <a:t>http://ruscorpora.ru</a:t>
            </a:r>
            <a:br>
              <a:rPr lang="en-US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4" y="1196753"/>
            <a:ext cx="8188972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268760"/>
            <a:ext cx="8148170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47860" cy="105447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dirty="0" smtClean="0">
                <a:solidFill>
                  <a:schemeClr val="accent2"/>
                </a:solidFill>
                <a:effectLst/>
              </a:rPr>
              <a:t>Корпус французских текстов La Bilbiothèque Universelle</a:t>
            </a:r>
            <a:r>
              <a:rPr lang="fr-FR" sz="2400" dirty="0" smtClean="0">
                <a:solidFill>
                  <a:srgbClr val="FFFF00"/>
                </a:solidFill>
                <a:effectLst/>
              </a:rPr>
              <a:t/>
            </a:r>
            <a:br>
              <a:rPr lang="fr-FR" sz="2400" dirty="0" smtClean="0">
                <a:solidFill>
                  <a:srgbClr val="FFFF00"/>
                </a:solidFill>
                <a:effectLst/>
              </a:rPr>
            </a:br>
            <a:r>
              <a:rPr lang="fr-FR" sz="2200" dirty="0" smtClean="0">
                <a:effectLst/>
              </a:rPr>
              <a:t> </a:t>
            </a:r>
            <a:r>
              <a:rPr lang="ru-RU" sz="2200" dirty="0" smtClean="0">
                <a:effectLst/>
              </a:rPr>
              <a:t>                </a:t>
            </a:r>
            <a:r>
              <a:rPr lang="fr-FR" sz="2200" dirty="0" smtClean="0">
                <a:solidFill>
                  <a:srgbClr val="0070C0"/>
                </a:solidFill>
                <a:effectLst/>
              </a:rPr>
              <a:t>abu.cnam.fr 	</a:t>
            </a:r>
            <a:r>
              <a:rPr lang="fr-FR" sz="4400" dirty="0" smtClean="0">
                <a:solidFill>
                  <a:srgbClr val="0070C0"/>
                </a:solidFill>
                <a:effectLst/>
              </a:rPr>
              <a:t> </a:t>
            </a:r>
            <a:r>
              <a:rPr lang="fr-FR" sz="4400" dirty="0" smtClean="0">
                <a:effectLst/>
              </a:rPr>
              <a:t>	</a:t>
            </a:r>
            <a:endParaRPr lang="ru-RU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469544"/>
            <a:ext cx="7848872" cy="45517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/>
                </a:solidFill>
                <a:effectLst/>
              </a:rPr>
              <a:t>Чешский национальный корпус</a:t>
            </a:r>
            <a:br>
              <a:rPr lang="ru-RU" sz="2400" dirty="0" smtClean="0">
                <a:solidFill>
                  <a:schemeClr val="accent2"/>
                </a:solidFill>
                <a:effectLst/>
              </a:rPr>
            </a:br>
            <a:r>
              <a:rPr lang="ru-RU" sz="240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effectLst/>
              </a:rPr>
              <a:t>Český</a:t>
            </a:r>
            <a:r>
              <a:rPr lang="ru-RU" sz="240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effectLst/>
              </a:rPr>
              <a:t>národní</a:t>
            </a:r>
            <a:r>
              <a:rPr lang="ru-RU" sz="240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effectLst/>
              </a:rPr>
              <a:t>korpus</a:t>
            </a:r>
            <a:r>
              <a:rPr lang="ru-RU" sz="240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     </a:t>
            </a:r>
            <a:r>
              <a:rPr lang="ru-RU" sz="2000" dirty="0" err="1" smtClean="0">
                <a:solidFill>
                  <a:srgbClr val="0070C0"/>
                </a:solidFill>
              </a:rPr>
              <a:t>www.korpus.cz</a:t>
            </a:r>
            <a:r>
              <a:rPr lang="ru-RU" sz="2000" dirty="0" smtClean="0">
                <a:solidFill>
                  <a:srgbClr val="0070C0"/>
                </a:solidFill>
              </a:rPr>
              <a:t>	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Рисунок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455086"/>
            <a:ext cx="7920880" cy="44941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2"/>
                </a:solidFill>
                <a:effectLst/>
              </a:rPr>
              <a:t>Хорватский национальный корпус</a:t>
            </a:r>
            <a:br>
              <a:rPr lang="ru-RU" sz="2400" dirty="0" smtClean="0">
                <a:solidFill>
                  <a:schemeClr val="accent2"/>
                </a:solidFill>
                <a:effectLst/>
              </a:rPr>
            </a:br>
            <a:r>
              <a:rPr lang="ru-RU" sz="2400" dirty="0" err="1" smtClean="0">
                <a:solidFill>
                  <a:schemeClr val="accent2"/>
                </a:solidFill>
                <a:effectLst/>
              </a:rPr>
              <a:t>Hrvatski</a:t>
            </a:r>
            <a:r>
              <a:rPr lang="ru-RU" sz="240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effectLst/>
              </a:rPr>
              <a:t>nacionalni</a:t>
            </a:r>
            <a:r>
              <a:rPr lang="ru-RU" sz="240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400" dirty="0" err="1" smtClean="0">
                <a:solidFill>
                  <a:schemeClr val="accent2"/>
                </a:solidFill>
                <a:effectLst/>
              </a:rPr>
              <a:t>korpus</a:t>
            </a:r>
            <a:r>
              <a:rPr lang="ru-RU" sz="2400" dirty="0" smtClean="0">
                <a:solidFill>
                  <a:schemeClr val="accent2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2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</a:rPr>
              <a:t>www.hnk.ffzg.hr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pPr algn="ctr"/>
            <a:r>
              <a:rPr lang="ru-RU" sz="4400" dirty="0">
                <a:solidFill>
                  <a:schemeClr val="tx1"/>
                </a:solidFill>
                <a:effectLst/>
              </a:rPr>
              <a:t>3 Типология корпусов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65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1"/>
          <p:cNvSpPr>
            <a:spLocks noGrp="1"/>
          </p:cNvSpPr>
          <p:nvPr>
            <p:ph idx="1"/>
          </p:nvPr>
        </p:nvSpPr>
        <p:spPr>
          <a:xfrm>
            <a:off x="539552" y="1628800"/>
            <a:ext cx="7920880" cy="4320480"/>
          </a:xfrm>
        </p:spPr>
        <p:txBody>
          <a:bodyPr>
            <a:normAutofit/>
          </a:bodyPr>
          <a:lstStyle/>
          <a:p>
            <a:pPr marL="0" indent="-342900" algn="just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dirty="0" smtClean="0"/>
              <a:t> </a:t>
            </a:r>
            <a:r>
              <a:rPr lang="ru-RU" sz="2800" dirty="0" smtClean="0"/>
              <a:t>противопоставление корпусов, относящихся ко всему языку, корпусам, относящимся к какому-либо подъязыку (жанр, стиль, язык определенной возрастной или социальной группы, язык писателя и т.п.); </a:t>
            </a:r>
          </a:p>
          <a:p>
            <a:pPr marL="0" indent="-342900" algn="just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 smtClean="0"/>
          </a:p>
          <a:p>
            <a:pPr marL="0" indent="-342900" algn="just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разделение корпусов по типу лингвистической разметки.            </a:t>
            </a:r>
            <a:r>
              <a:rPr lang="ru-RU" sz="2400" dirty="0" smtClean="0"/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/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Основные способы деления корпусов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на типы: 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29678"/>
              </p:ext>
            </p:extLst>
          </p:nvPr>
        </p:nvGraphicFramePr>
        <p:xfrm>
          <a:off x="395536" y="260648"/>
          <a:ext cx="8352928" cy="560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632"/>
                <a:gridCol w="4207296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Признак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Типы корпусов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86983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Тип данных</a:t>
                      </a:r>
                      <a:endParaRPr lang="ru-RU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Письменные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Смешанные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741778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Язык текстов</a:t>
                      </a:r>
                      <a:endParaRPr lang="ru-RU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Английский и т.д.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1085846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«Параллельность»</a:t>
                      </a:r>
                      <a:endParaRPr lang="ru-RU" sz="1800" b="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Одноязычные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Двуязычные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Многоязычные</a:t>
                      </a:r>
                      <a:endParaRPr lang="ru-RU" sz="1800" dirty="0"/>
                    </a:p>
                  </a:txBody>
                  <a:tcPr marT="45723" marB="45723"/>
                </a:tc>
              </a:tr>
              <a:tr h="2136282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«Литературность»,</a:t>
                      </a:r>
                    </a:p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специфичность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Фольклорные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Публицистические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Диалектные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Разговорные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Драматургические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Терминологические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Смешанные</a:t>
                      </a:r>
                    </a:p>
                  </a:txBody>
                  <a:tcPr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1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1" y="620688"/>
            <a:ext cx="8136061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800" b="1" i="1" dirty="0">
                <a:solidFill>
                  <a:srgbClr val="0070C0"/>
                </a:solidFill>
                <a:latin typeface="+mn-lt"/>
              </a:rPr>
              <a:t>Корпусная лингвистика</a:t>
            </a:r>
            <a:r>
              <a:rPr lang="ru-RU" sz="28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− раздел лингвистики </a:t>
            </a:r>
            <a:r>
              <a:rPr lang="en-US" sz="2800" dirty="0">
                <a:latin typeface="+mn-lt"/>
              </a:rPr>
              <a:t>(</a:t>
            </a:r>
            <a:r>
              <a:rPr lang="ru-RU" sz="2800" dirty="0">
                <a:latin typeface="+mn-lt"/>
              </a:rPr>
              <a:t>компьютерной лингвистики), занимающийся разработкой общих принципов построения и использования лингвистических корпусов (корпусов текстов) с применением компьютерных технологий. </a:t>
            </a:r>
            <a:endParaRPr lang="ru-RU" sz="2800" dirty="0" smtClean="0">
              <a:latin typeface="+mn-lt"/>
            </a:endParaRPr>
          </a:p>
          <a:p>
            <a:pPr algn="just">
              <a:spcBef>
                <a:spcPts val="0"/>
              </a:spcBef>
              <a:defRPr/>
            </a:pPr>
            <a:endParaRPr lang="ru-RU" sz="2800" dirty="0" smtClean="0">
              <a:latin typeface="+mn-lt"/>
            </a:endParaRPr>
          </a:p>
          <a:p>
            <a:pPr algn="just">
              <a:spcBef>
                <a:spcPts val="0"/>
              </a:spcBef>
              <a:defRPr/>
            </a:pPr>
            <a:r>
              <a:rPr lang="ru-RU" sz="2800" dirty="0">
                <a:latin typeface="+mn-lt"/>
              </a:rPr>
              <a:t>Корпусная лингвистика сформировалась как отдельный раздел науки о языке в первой половине 90-х гг. </a:t>
            </a:r>
            <a:r>
              <a:rPr lang="en-US" sz="2800" dirty="0">
                <a:latin typeface="+mn-lt"/>
              </a:rPr>
              <a:t>XX</a:t>
            </a:r>
            <a:r>
              <a:rPr lang="ru-RU" sz="2800" dirty="0">
                <a:latin typeface="+mn-lt"/>
              </a:rPr>
              <a:t> в.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22618"/>
              </p:ext>
            </p:extLst>
          </p:nvPr>
        </p:nvGraphicFramePr>
        <p:xfrm>
          <a:off x="395536" y="260648"/>
          <a:ext cx="8352928" cy="561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238128"/>
              </a:tblGrid>
              <a:tr h="5866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Признак</a:t>
                      </a:r>
                      <a:endParaRPr lang="ru-RU" sz="180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Типы корпусов</a:t>
                      </a:r>
                    </a:p>
                  </a:txBody>
                  <a:tcPr marT="45695" marB="45695"/>
                </a:tc>
              </a:tr>
              <a:tr h="822894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Доступность</a:t>
                      </a:r>
                      <a:endParaRPr lang="ru-RU" sz="1800" b="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Свободно доступные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Коммерческие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Закрытые</a:t>
                      </a:r>
                      <a:endParaRPr lang="ru-RU" sz="1800" dirty="0"/>
                    </a:p>
                  </a:txBody>
                  <a:tcPr marT="45695" marB="45695"/>
                </a:tc>
              </a:tr>
              <a:tr h="57906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Назначение</a:t>
                      </a:r>
                      <a:endParaRPr lang="ru-RU" sz="1800" b="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Исследовательские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Иллюстративные</a:t>
                      </a:r>
                      <a:endParaRPr lang="ru-RU" sz="1800" dirty="0"/>
                    </a:p>
                  </a:txBody>
                  <a:tcPr marT="45695" marB="45695"/>
                </a:tc>
              </a:tr>
              <a:tr h="57906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Разметка</a:t>
                      </a:r>
                      <a:endParaRPr lang="ru-RU" sz="1800" b="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Размеченные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Неразмеченные</a:t>
                      </a:r>
                      <a:endParaRPr lang="ru-RU" sz="1800" dirty="0"/>
                    </a:p>
                  </a:txBody>
                  <a:tcPr marT="45695" marB="45695"/>
                </a:tc>
              </a:tr>
              <a:tr h="822894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 разметки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Морфологические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Синтаксические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Семантические</a:t>
                      </a:r>
                      <a:r>
                        <a:rPr kumimoji="0"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т.д.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695" marB="45695"/>
                </a:tc>
              </a:tr>
              <a:tr h="57906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Динамичность</a:t>
                      </a:r>
                      <a:endParaRPr lang="ru-RU" sz="1800" b="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Динамические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Статические</a:t>
                      </a:r>
                      <a:endParaRPr lang="ru-RU" sz="1800" dirty="0"/>
                    </a:p>
                  </a:txBody>
                  <a:tcPr marT="45695" marB="45695"/>
                </a:tc>
              </a:tr>
              <a:tr h="57906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текстов</a:t>
                      </a:r>
                      <a:endParaRPr lang="ru-RU" sz="1800" b="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Полнотекстовые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Фрагментнотекстовые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800" dirty="0"/>
                    </a:p>
                  </a:txBody>
                  <a:tcPr marT="45695" marB="45695"/>
                </a:tc>
              </a:tr>
              <a:tr h="579060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Хронологический аспект</a:t>
                      </a:r>
                      <a:endParaRPr lang="ru-RU" sz="1800" b="0" dirty="0"/>
                    </a:p>
                  </a:txBody>
                  <a:tcPr marT="45695" marB="45695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Синхронические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Диахронические</a:t>
                      </a:r>
                      <a:endParaRPr lang="ru-RU" sz="1800" dirty="0"/>
                    </a:p>
                  </a:txBody>
                  <a:tcPr marT="45695" marB="456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19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525962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http://corpora.iling.spb.ru</a:t>
            </a:r>
          </a:p>
          <a:p>
            <a:pPr marL="109537" indent="0"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http://www.dialog-21.ru</a:t>
            </a:r>
            <a:endParaRPr lang="ru-RU" sz="2400" dirty="0" smtClean="0"/>
          </a:p>
          <a:p>
            <a:pPr marL="109537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http://corpling-ran.ru</a:t>
            </a:r>
            <a:endParaRPr lang="ru-RU" sz="2400" dirty="0" smtClean="0"/>
          </a:p>
          <a:p>
            <a:pPr marL="109537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http://ruscorpora.ru</a:t>
            </a:r>
            <a:endParaRPr lang="ru-RU" sz="2400" dirty="0" smtClean="0"/>
          </a:p>
          <a:p>
            <a:pPr marL="109537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http://rykov-cl.narod.ru</a:t>
            </a:r>
            <a:endParaRPr lang="ru-RU" sz="2400" dirty="0" smtClean="0"/>
          </a:p>
          <a:p>
            <a:pPr marL="109537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/>
              <a:t>http://vp-zakharov.narod.ru</a:t>
            </a:r>
            <a:endParaRPr lang="ru-RU" sz="24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/>
                </a:solidFill>
                <a:effectLst/>
              </a:rPr>
              <a:t>Полезные сайты</a:t>
            </a:r>
            <a:endParaRPr lang="ru-RU" sz="4000" dirty="0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1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176464"/>
          </a:xfrm>
        </p:spPr>
        <p:txBody>
          <a:bodyPr>
            <a:normAutofit fontScale="25000" lnSpcReduction="20000"/>
          </a:bodyPr>
          <a:lstStyle/>
          <a:p>
            <a:pPr marL="0" indent="-4572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200" dirty="0" smtClean="0"/>
              <a:t>собранных в соответствии с определенными принципами,</a:t>
            </a:r>
          </a:p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1200" dirty="0" smtClean="0"/>
          </a:p>
          <a:p>
            <a:pPr marL="0" indent="-4572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200" dirty="0" smtClean="0"/>
              <a:t>представленных в электронном виде,</a:t>
            </a:r>
          </a:p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1200" dirty="0" smtClean="0"/>
          </a:p>
          <a:p>
            <a:pPr marL="0" indent="-4572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200" dirty="0" smtClean="0"/>
              <a:t>унифицированных, </a:t>
            </a:r>
          </a:p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1200" dirty="0" smtClean="0"/>
          </a:p>
          <a:p>
            <a:pPr marL="0" indent="-4572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200" dirty="0" smtClean="0"/>
              <a:t>размеченных по определенному стандарту, </a:t>
            </a:r>
          </a:p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11200" dirty="0" smtClean="0"/>
          </a:p>
          <a:p>
            <a:pPr marL="0" indent="-4572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1200" dirty="0" smtClean="0"/>
              <a:t>обеспеченных специализированной поисковой системой. </a:t>
            </a:r>
          </a:p>
          <a:p>
            <a:pPr marL="0" indent="-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1200" dirty="0" smtClean="0"/>
          </a:p>
          <a:p>
            <a:pPr marL="0" indent="-256032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32948" cy="965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rgbClr val="0070C0"/>
                </a:solidFill>
                <a:effectLst/>
              </a:rPr>
              <a:t>Лингвистический корпус</a:t>
            </a:r>
            <a:r>
              <a:rPr lang="ru-RU" sz="4000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sz="4000" b="0" dirty="0" smtClean="0">
                <a:solidFill>
                  <a:schemeClr val="tx1"/>
                </a:solidFill>
                <a:effectLst/>
              </a:rPr>
              <a:t>−</a:t>
            </a:r>
            <a:r>
              <a:rPr lang="ru-RU" sz="4000" b="0" dirty="0" smtClean="0">
                <a:effectLst/>
              </a:rPr>
              <a:t/>
            </a:r>
            <a:br>
              <a:rPr lang="ru-RU" sz="4000" b="0" dirty="0" smtClean="0">
                <a:effectLst/>
              </a:rPr>
            </a:br>
            <a:r>
              <a:rPr lang="ru-RU" sz="4000" b="0" dirty="0" smtClean="0">
                <a:effectLst/>
              </a:rPr>
              <a:t>это совокупность текстов</a:t>
            </a:r>
            <a:endParaRPr lang="ru-RU" sz="4000" b="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481138"/>
            <a:ext cx="8064896" cy="4108102"/>
          </a:xfrm>
        </p:spPr>
        <p:txBody>
          <a:bodyPr>
            <a:normAutofit fontScale="92500"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/>
              <a:t>представлением данных в реальном контексте</a:t>
            </a:r>
            <a:r>
              <a:rPr lang="ru-RU" sz="2800" dirty="0" smtClean="0"/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/>
              <a:t>достаточно большой представительностью данных (при большом объёме корпуса</a:t>
            </a:r>
            <a:r>
              <a:rPr lang="ru-RU" sz="2800" dirty="0" smtClean="0"/>
              <a:t>);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ru-RU" sz="2800" dirty="0"/>
              <a:t>возможностью многократного использования единожды созданного корпуса для решения различных задач.</a:t>
            </a:r>
          </a:p>
          <a:p>
            <a:pPr marL="0" indent="-3429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60398" cy="119848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70C0"/>
                </a:solidFill>
                <a:effectLst/>
              </a:rPr>
              <a:t>Целесообразность создания </a:t>
            </a:r>
            <a:br>
              <a:rPr lang="ru-RU" sz="3600" dirty="0" smtClean="0">
                <a:solidFill>
                  <a:srgbClr val="0070C0"/>
                </a:solidFill>
                <a:effectLst/>
              </a:rPr>
            </a:br>
            <a:r>
              <a:rPr lang="ru-RU" sz="3600" dirty="0" smtClean="0">
                <a:solidFill>
                  <a:srgbClr val="0070C0"/>
                </a:solidFill>
                <a:effectLst/>
              </a:rPr>
              <a:t>и смысл использования корпусов 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35063"/>
            <a:ext cx="82809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Объект корпусной лингвистики </a:t>
            </a:r>
            <a:r>
              <a:rPr lang="ru-RU" sz="2800" dirty="0" smtClean="0">
                <a:latin typeface="+mn-lt"/>
              </a:rPr>
              <a:t>– корпус </a:t>
            </a:r>
            <a:r>
              <a:rPr lang="ru-RU" sz="2800" dirty="0">
                <a:latin typeface="+mn-lt"/>
              </a:rPr>
              <a:t>текстов, который, с одной стороны, представляет собой исходный речевой материал для корпусной лингвистики и для других лингвистических дисциплин; с другой стороны, является результатом деятельности корпусной лингвистики</a:t>
            </a:r>
            <a:r>
              <a:rPr lang="ru-RU" sz="2800" dirty="0" smtClean="0">
                <a:latin typeface="+mn-lt"/>
              </a:rPr>
              <a:t>.</a:t>
            </a:r>
          </a:p>
          <a:p>
            <a:pPr algn="just"/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7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+mn-lt"/>
              </a:rPr>
              <a:t>Двойственный характер объекта обусловливает двойственный характер корпусной лингвистики − нацеленность как на создание, так и на использование корпусов текстов.</a:t>
            </a:r>
          </a:p>
        </p:txBody>
      </p:sp>
    </p:spTree>
    <p:extLst>
      <p:ext uri="{BB962C8B-B14F-4D97-AF65-F5344CB8AC3E}">
        <p14:creationId xmlns:p14="http://schemas.microsoft.com/office/powerpoint/2010/main" val="23862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851" y="1412776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Предмет корпусной лингвистики </a:t>
            </a:r>
            <a:r>
              <a:rPr lang="ru-RU" sz="2800" i="1" dirty="0" smtClean="0">
                <a:latin typeface="+mn-lt"/>
              </a:rPr>
              <a:t>−</a:t>
            </a:r>
            <a:r>
              <a:rPr lang="ru-RU" sz="2800" dirty="0" smtClean="0">
                <a:latin typeface="+mn-lt"/>
              </a:rPr>
              <a:t> </a:t>
            </a:r>
            <a:r>
              <a:rPr lang="ru-RU" sz="2800" dirty="0">
                <a:latin typeface="+mn-lt"/>
              </a:rPr>
              <a:t>теоретические основы и практические механизмы создания и использования представительных массивов языковых данных, предназначенных для лингвистических исследований в интересах широкого круга пользователей.</a:t>
            </a:r>
          </a:p>
        </p:txBody>
      </p:sp>
    </p:spTree>
    <p:extLst>
      <p:ext uri="{BB962C8B-B14F-4D97-AF65-F5344CB8AC3E}">
        <p14:creationId xmlns:p14="http://schemas.microsoft.com/office/powerpoint/2010/main" val="21021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74B25F-B22C-460D-AE00-03DA31F4D382}"/>
</file>

<file path=customXml/itemProps2.xml><?xml version="1.0" encoding="utf-8"?>
<ds:datastoreItem xmlns:ds="http://schemas.openxmlformats.org/officeDocument/2006/customXml" ds:itemID="{FAE064AA-6E43-45BD-9794-B5C253EFE81B}"/>
</file>

<file path=customXml/itemProps3.xml><?xml version="1.0" encoding="utf-8"?>
<ds:datastoreItem xmlns:ds="http://schemas.openxmlformats.org/officeDocument/2006/customXml" ds:itemID="{B212A185-6617-41C3-9CF0-60A76E9BF724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1998</TotalTime>
  <Words>1064</Words>
  <Application>Microsoft Office PowerPoint</Application>
  <PresentationFormat>Экран (4:3)</PresentationFormat>
  <Paragraphs>206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Открытая</vt:lpstr>
      <vt:lpstr>Введение  в корпусную лингвистику</vt:lpstr>
      <vt:lpstr>Литература</vt:lpstr>
      <vt:lpstr>1 Предмет корпусной лингвистики. Сопоставление корпусной и традиционной лингвистики </vt:lpstr>
      <vt:lpstr>Презентация PowerPoint</vt:lpstr>
      <vt:lpstr>Лингвистический корпус − это совокупность текстов</vt:lpstr>
      <vt:lpstr>Целесообразность создания  и смысл использования корпусов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Сопоставление корпусной  и традиционной лингвистики</vt:lpstr>
      <vt:lpstr>2 История создания корпусов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Британский национальный корпус British National Corpus  www.natcorp.ox.ac.uk  100 млн.</vt:lpstr>
      <vt:lpstr>Презентация PowerPoint</vt:lpstr>
      <vt:lpstr>Презентация PowerPoint</vt:lpstr>
      <vt:lpstr>К 1990-м годам зафиксировано более 600 корпусов. Распределение их по годам создания:</vt:lpstr>
      <vt:lpstr>Презентация PowerPoint</vt:lpstr>
      <vt:lpstr>Корпусы в сети Интернет</vt:lpstr>
      <vt:lpstr>Корпусы в сети Интернет</vt:lpstr>
      <vt:lpstr>Корпусы в сети Интернет</vt:lpstr>
      <vt:lpstr> Национальный корпус русского языка http://ruscorpora.ru </vt:lpstr>
      <vt:lpstr>Корпус французских текстов La Bilbiothèque Universelle                  abu.cnam.fr    </vt:lpstr>
      <vt:lpstr>Чешский национальный корпус  Český národní korpus       www.korpus.cz </vt:lpstr>
      <vt:lpstr>Хорватский национальный корпус Hrvatski nacionalni korpus  www.hnk.ffzg.hr </vt:lpstr>
      <vt:lpstr>3 Типология корпусов</vt:lpstr>
      <vt:lpstr> Основные способы деления корпусов  на типы:  </vt:lpstr>
      <vt:lpstr>Презентация PowerPoint</vt:lpstr>
      <vt:lpstr>Презентация PowerPoint</vt:lpstr>
      <vt:lpstr>Полезные сайты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КОРПУСНАЯ ЛИНГВИСТИКА</dc:title>
  <dc:creator>Инна</dc:creator>
  <cp:lastModifiedBy>inna</cp:lastModifiedBy>
  <cp:revision>182</cp:revision>
  <dcterms:created xsi:type="dcterms:W3CDTF">2011-03-21T18:52:17Z</dcterms:created>
  <dcterms:modified xsi:type="dcterms:W3CDTF">2013-05-16T05:29:21Z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